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23"/>
  </p:notesMasterIdLst>
  <p:sldIdLst>
    <p:sldId id="672" r:id="rId3"/>
    <p:sldId id="696" r:id="rId4"/>
    <p:sldId id="699" r:id="rId5"/>
    <p:sldId id="673" r:id="rId6"/>
    <p:sldId id="676" r:id="rId7"/>
    <p:sldId id="560" r:id="rId8"/>
    <p:sldId id="706" r:id="rId9"/>
    <p:sldId id="707" r:id="rId10"/>
    <p:sldId id="651" r:id="rId11"/>
    <p:sldId id="547" r:id="rId12"/>
    <p:sldId id="708" r:id="rId13"/>
    <p:sldId id="548" r:id="rId14"/>
    <p:sldId id="700" r:id="rId15"/>
    <p:sldId id="573" r:id="rId16"/>
    <p:sldId id="710" r:id="rId17"/>
    <p:sldId id="653" r:id="rId18"/>
    <p:sldId id="711" r:id="rId19"/>
    <p:sldId id="712" r:id="rId20"/>
    <p:sldId id="713" r:id="rId21"/>
    <p:sldId id="698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673"/>
            <p14:sldId id="676"/>
            <p14:sldId id="560"/>
            <p14:sldId id="706"/>
            <p14:sldId id="707"/>
            <p14:sldId id="651"/>
            <p14:sldId id="547"/>
            <p14:sldId id="708"/>
            <p14:sldId id="548"/>
            <p14:sldId id="700"/>
            <p14:sldId id="573"/>
            <p14:sldId id="710"/>
            <p14:sldId id="653"/>
            <p14:sldId id="711"/>
            <p14:sldId id="712"/>
            <p14:sldId id="713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20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2022-10-31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19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8407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3375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340567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3526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7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1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726" y="3850521"/>
            <a:ext cx="5798382" cy="878840"/>
          </a:xfrm>
        </p:spPr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Mnist</a:t>
            </a:r>
            <a:r>
              <a:rPr lang="zh-CN" altLang="en-US" dirty="0">
                <a:ea typeface="+mn-ea"/>
                <a:cs typeface="+mn-ea"/>
              </a:rPr>
              <a:t>数据集分类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726" y="2657931"/>
            <a:ext cx="5798382" cy="87884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课程总结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参数初始化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988874" y="1800196"/>
            <a:ext cx="827509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这里分别讨论使用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值初始化和</a:t>
            </a:r>
            <a:r>
              <a:rPr lang="en-US" altLang="zh-CN" dirty="0" err="1">
                <a:ea typeface="+mn-ea"/>
                <a:cs typeface="+mn-ea"/>
              </a:rPr>
              <a:t>Kaiming</a:t>
            </a:r>
            <a:r>
              <a:rPr lang="zh-CN" altLang="en-US" dirty="0">
                <a:ea typeface="+mn-ea"/>
                <a:cs typeface="+mn-ea"/>
              </a:rPr>
              <a:t>初始化的情况，这里使用正态分布初始化。由于使用的激活函数为</a:t>
            </a:r>
            <a:r>
              <a:rPr lang="en-US" altLang="zh-CN" dirty="0">
                <a:ea typeface="+mn-ea"/>
                <a:cs typeface="+mn-ea"/>
              </a:rPr>
              <a:t>Sigmoid</a:t>
            </a:r>
            <a:r>
              <a:rPr lang="zh-CN" altLang="en-US" dirty="0">
                <a:ea typeface="+mn-ea"/>
                <a:cs typeface="+mn-ea"/>
              </a:rPr>
              <a:t>函数那么分别满足：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/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=16×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𝐾𝑎𝑖𝑚𝑖𝑛𝑔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/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参数初始化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988874" y="1800196"/>
            <a:ext cx="827509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这里分别讨论使用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值初始化和</a:t>
            </a:r>
            <a:r>
              <a:rPr lang="en-US" altLang="zh-CN" dirty="0" err="1">
                <a:ea typeface="+mn-ea"/>
                <a:cs typeface="+mn-ea"/>
              </a:rPr>
              <a:t>Kaiming</a:t>
            </a:r>
            <a:r>
              <a:rPr lang="zh-CN" altLang="en-US" dirty="0">
                <a:ea typeface="+mn-ea"/>
                <a:cs typeface="+mn-ea"/>
              </a:rPr>
              <a:t>初始化的情况，这里使用正态分布初始化。由于使用的激活函数为</a:t>
            </a:r>
            <a:r>
              <a:rPr lang="en-US" altLang="zh-CN" dirty="0">
                <a:ea typeface="+mn-ea"/>
                <a:cs typeface="+mn-ea"/>
              </a:rPr>
              <a:t>Sigmoid</a:t>
            </a:r>
            <a:r>
              <a:rPr lang="zh-CN" altLang="en-US" dirty="0">
                <a:ea typeface="+mn-ea"/>
                <a:cs typeface="+mn-ea"/>
              </a:rPr>
              <a:t>函数那么分别满足：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/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=16×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𝐾𝑎𝑖𝑚𝑖𝑛𝑔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/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22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C0BCA3-6A14-76BF-277C-1DCFE262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84" y="762948"/>
            <a:ext cx="6117020" cy="489361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242F639-F656-D6EE-13F7-16CBBA9F0F81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63541A-D965-CA8E-B2C1-BB8DED9028CA}"/>
              </a:ext>
            </a:extLst>
          </p:cNvPr>
          <p:cNvSpPr txBox="1"/>
          <p:nvPr/>
        </p:nvSpPr>
        <p:spPr>
          <a:xfrm>
            <a:off x="8557426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验证误差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C4DC6B-A709-332E-1003-B4C3CEFA049A}"/>
              </a:ext>
            </a:extLst>
          </p:cNvPr>
          <p:cNvSpPr txBox="1"/>
          <p:nvPr/>
        </p:nvSpPr>
        <p:spPr>
          <a:xfrm>
            <a:off x="3004416" y="6080543"/>
            <a:ext cx="592652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可以看出，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使用</a:t>
            </a:r>
            <a:r>
              <a:rPr lang="en-US" altLang="zh-CN" dirty="0" err="1">
                <a:solidFill>
                  <a:srgbClr val="FF0000"/>
                </a:solidFill>
                <a:ea typeface="+mn-ea"/>
                <a:cs typeface="+mn-ea"/>
              </a:rPr>
              <a:t>Kaiming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初始化可以极大程度的加速训练</a:t>
            </a:r>
            <a:r>
              <a:rPr lang="zh-CN" altLang="en-US" dirty="0">
                <a:ea typeface="+mn-ea"/>
                <a:cs typeface="+mn-ea"/>
              </a:rPr>
              <a:t>。初始选取的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值初始化，可能使优化算法失去作用。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032C61E-F2C8-DE2B-123D-7F6055EB7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8" y="776354"/>
            <a:ext cx="6117020" cy="48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学习率调整策略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学习率调整策略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B6D6D5-7441-D411-BBC3-50079F1E0F20}"/>
              </a:ext>
            </a:extLst>
          </p:cNvPr>
          <p:cNvSpPr txBox="1"/>
          <p:nvPr/>
        </p:nvSpPr>
        <p:spPr>
          <a:xfrm>
            <a:off x="1701477" y="1239731"/>
            <a:ext cx="795094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基于前文中的</a:t>
            </a:r>
            <a:r>
              <a:rPr lang="en-US" altLang="zh-CN" dirty="0" err="1">
                <a:ea typeface="+mn-ea"/>
                <a:cs typeface="+mn-ea"/>
              </a:rPr>
              <a:t>Kaming</a:t>
            </a:r>
            <a:r>
              <a:rPr lang="zh-CN" altLang="en-US" dirty="0">
                <a:ea typeface="+mn-ea"/>
                <a:cs typeface="+mn-ea"/>
              </a:rPr>
              <a:t>初始化方法，这里分别探究以下学习率调整策略对于最后学习结果的影响，这里设置学习周期为</a:t>
            </a:r>
            <a:r>
              <a:rPr lang="en-US" altLang="zh-CN" dirty="0">
                <a:ea typeface="+mn-ea"/>
                <a:cs typeface="+mn-ea"/>
              </a:rPr>
              <a:t>100</a:t>
            </a:r>
            <a:r>
              <a:rPr lang="zh-CN" altLang="en-US" dirty="0">
                <a:ea typeface="+mn-ea"/>
                <a:cs typeface="+mn-ea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4C7EA-E0A9-549E-D9C3-4DB201DE3695}"/>
              </a:ext>
            </a:extLst>
          </p:cNvPr>
          <p:cNvSpPr txBox="1"/>
          <p:nvPr/>
        </p:nvSpPr>
        <p:spPr>
          <a:xfrm>
            <a:off x="2186022" y="2940062"/>
            <a:ext cx="79509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：固定学习率：设置学习率为固定值</a:t>
            </a:r>
            <a:r>
              <a:rPr lang="en-US" altLang="zh-CN" dirty="0">
                <a:ea typeface="+mn-ea"/>
                <a:cs typeface="+mn-ea"/>
              </a:rPr>
              <a:t>1e-4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：指数衰减：设置初始学习率为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，每一个周期乘以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：阶梯式衰减</a:t>
            </a:r>
            <a:r>
              <a:rPr lang="en-US" altLang="zh-CN" dirty="0">
                <a:ea typeface="+mn-ea"/>
                <a:cs typeface="+mn-ea"/>
              </a:rPr>
              <a:t>:</a:t>
            </a:r>
            <a:r>
              <a:rPr lang="zh-CN" altLang="en-US" dirty="0">
                <a:ea typeface="+mn-ea"/>
                <a:cs typeface="+mn-ea"/>
              </a:rPr>
              <a:t>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 每隔</a:t>
            </a:r>
            <a:r>
              <a:rPr lang="en-US" altLang="zh-CN" dirty="0">
                <a:ea typeface="+mn-ea"/>
                <a:cs typeface="+mn-ea"/>
              </a:rPr>
              <a:t>5</a:t>
            </a:r>
            <a:r>
              <a:rPr lang="zh-CN" altLang="en-US" dirty="0">
                <a:ea typeface="+mn-ea"/>
                <a:cs typeface="+mn-ea"/>
              </a:rPr>
              <a:t>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42F639-F656-D6EE-13F7-16CBBA9F0F81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63541A-D965-CA8E-B2C1-BB8DED9028CA}"/>
              </a:ext>
            </a:extLst>
          </p:cNvPr>
          <p:cNvSpPr txBox="1"/>
          <p:nvPr/>
        </p:nvSpPr>
        <p:spPr>
          <a:xfrm>
            <a:off x="8557426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验证误差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C4DC6B-A709-332E-1003-B4C3CEFA049A}"/>
              </a:ext>
            </a:extLst>
          </p:cNvPr>
          <p:cNvSpPr txBox="1"/>
          <p:nvPr/>
        </p:nvSpPr>
        <p:spPr>
          <a:xfrm>
            <a:off x="2576951" y="6080543"/>
            <a:ext cx="756001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固定学习率的最后收敛精度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与阶梯衰减相似</a:t>
            </a:r>
            <a:r>
              <a:rPr lang="zh-CN" altLang="en-US" dirty="0">
                <a:ea typeface="+mn-ea"/>
                <a:cs typeface="+mn-ea"/>
              </a:rPr>
              <a:t>，收敛速度也相似，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指数衰减前收敛速度快</a:t>
            </a:r>
            <a:r>
              <a:rPr lang="zh-CN" altLang="en-US" dirty="0">
                <a:ea typeface="+mn-ea"/>
                <a:cs typeface="+mn-ea"/>
              </a:rPr>
              <a:t>，但是最终收敛得到的准确度略低于其他两者。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A5496-8EC9-522E-EBB5-EA2AC86ED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26" y="771198"/>
            <a:ext cx="5993723" cy="4794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B587C-47B2-FA6B-A534-5ADE45553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98" y="749542"/>
            <a:ext cx="5993724" cy="47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16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总结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C4DC6B-A709-332E-1003-B4C3CEFA049A}"/>
              </a:ext>
            </a:extLst>
          </p:cNvPr>
          <p:cNvSpPr txBox="1"/>
          <p:nvPr/>
        </p:nvSpPr>
        <p:spPr>
          <a:xfrm>
            <a:off x="1216933" y="1092342"/>
            <a:ext cx="7935545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使用</a:t>
            </a:r>
            <a:r>
              <a:rPr lang="en-US" altLang="zh-CN" dirty="0">
                <a:ea typeface="+mn-ea"/>
                <a:cs typeface="+mn-ea"/>
              </a:rPr>
              <a:t>CPU</a:t>
            </a:r>
            <a:r>
              <a:rPr lang="zh-CN" altLang="en-US" dirty="0">
                <a:ea typeface="+mn-ea"/>
                <a:cs typeface="+mn-ea"/>
              </a:rPr>
              <a:t>（</a:t>
            </a:r>
            <a:r>
              <a:rPr lang="en-US" altLang="zh-CN" dirty="0">
                <a:ea typeface="+mn-ea"/>
                <a:cs typeface="+mn-ea"/>
              </a:rPr>
              <a:t>8</a:t>
            </a:r>
            <a:r>
              <a:rPr lang="zh-CN" altLang="en-US" dirty="0">
                <a:ea typeface="+mn-ea"/>
                <a:cs typeface="+mn-ea"/>
              </a:rPr>
              <a:t>代</a:t>
            </a:r>
            <a:r>
              <a:rPr lang="en-US" altLang="zh-CN" dirty="0">
                <a:ea typeface="+mn-ea"/>
                <a:cs typeface="+mn-ea"/>
              </a:rPr>
              <a:t>i7</a:t>
            </a:r>
            <a:r>
              <a:rPr lang="zh-CN" altLang="en-US" dirty="0">
                <a:ea typeface="+mn-ea"/>
                <a:cs typeface="+mn-ea"/>
              </a:rPr>
              <a:t>）以及</a:t>
            </a:r>
            <a:r>
              <a:rPr lang="en-US" altLang="zh-CN" dirty="0">
                <a:ea typeface="+mn-ea"/>
                <a:cs typeface="+mn-ea"/>
              </a:rPr>
              <a:t>GPU</a:t>
            </a:r>
            <a:r>
              <a:rPr lang="zh-CN" altLang="en-US" dirty="0">
                <a:ea typeface="+mn-ea"/>
                <a:cs typeface="+mn-ea"/>
              </a:rPr>
              <a:t>（</a:t>
            </a:r>
            <a:r>
              <a:rPr lang="en-US" altLang="zh-CN" dirty="0">
                <a:ea typeface="+mn-ea"/>
                <a:cs typeface="+mn-ea"/>
              </a:rPr>
              <a:t>RTX2080</a:t>
            </a:r>
            <a:r>
              <a:rPr lang="zh-CN" altLang="en-US" dirty="0">
                <a:ea typeface="+mn-ea"/>
                <a:cs typeface="+mn-ea"/>
              </a:rPr>
              <a:t>）分别运行</a:t>
            </a:r>
            <a:r>
              <a:rPr lang="en-US" altLang="zh-CN" dirty="0">
                <a:ea typeface="+mn-ea"/>
                <a:cs typeface="+mn-ea"/>
              </a:rPr>
              <a:t>100</a:t>
            </a:r>
            <a:r>
              <a:rPr lang="zh-CN" altLang="en-US" dirty="0">
                <a:ea typeface="+mn-ea"/>
                <a:cs typeface="+mn-ea"/>
              </a:rPr>
              <a:t>个</a:t>
            </a:r>
            <a:r>
              <a:rPr lang="en-US" altLang="zh-CN" dirty="0">
                <a:ea typeface="+mn-ea"/>
                <a:cs typeface="+mn-ea"/>
              </a:rPr>
              <a:t>epoch</a:t>
            </a:r>
            <a:r>
              <a:rPr lang="zh-CN" altLang="en-US" dirty="0">
                <a:ea typeface="+mn-ea"/>
                <a:cs typeface="+mn-ea"/>
              </a:rPr>
              <a:t>对比自己基于</a:t>
            </a:r>
            <a:r>
              <a:rPr lang="en-US" altLang="zh-CN" dirty="0" err="1">
                <a:ea typeface="+mn-ea"/>
                <a:cs typeface="+mn-ea"/>
              </a:rPr>
              <a:t>numpy</a:t>
            </a:r>
            <a:r>
              <a:rPr lang="zh-CN" altLang="en-US" dirty="0">
                <a:ea typeface="+mn-ea"/>
                <a:cs typeface="+mn-ea"/>
              </a:rPr>
              <a:t>和</a:t>
            </a:r>
            <a:r>
              <a:rPr lang="en-US" altLang="zh-CN" dirty="0" err="1">
                <a:ea typeface="+mn-ea"/>
                <a:cs typeface="+mn-ea"/>
              </a:rPr>
              <a:t>pytorch</a:t>
            </a:r>
            <a:r>
              <a:rPr lang="zh-CN" altLang="en-US" dirty="0">
                <a:ea typeface="+mn-ea"/>
                <a:cs typeface="+mn-ea"/>
              </a:rPr>
              <a:t>框架的训练效果。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6E81AF6-9429-5B22-0017-0828227453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0763851"/>
              </p:ext>
            </p:extLst>
          </p:nvPr>
        </p:nvGraphicFramePr>
        <p:xfrm>
          <a:off x="3063889" y="2040560"/>
          <a:ext cx="4419987" cy="4014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984125">
                  <a:extLst>
                    <a:ext uri="{9D8B030D-6E8A-4147-A177-3AD203B41FA5}">
                      <a16:colId xmlns:a16="http://schemas.microsoft.com/office/drawing/2014/main" val="4202508970"/>
                    </a:ext>
                  </a:extLst>
                </a:gridCol>
                <a:gridCol w="2435862">
                  <a:extLst>
                    <a:ext uri="{9D8B030D-6E8A-4147-A177-3AD203B41FA5}">
                      <a16:colId xmlns:a16="http://schemas.microsoft.com/office/drawing/2014/main" val="1992708697"/>
                    </a:ext>
                  </a:extLst>
                </a:gridCol>
              </a:tblGrid>
              <a:tr h="342150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参数值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7263157"/>
                  </a:ext>
                </a:extLst>
              </a:tr>
              <a:tr h="370324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网络结构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[784,64,32,10]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301879359"/>
                  </a:ext>
                </a:extLst>
              </a:tr>
              <a:tr h="370324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学习率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0.0001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6226006"/>
                  </a:ext>
                </a:extLst>
              </a:tr>
              <a:tr h="481130">
                <a:tc>
                  <a:txBody>
                    <a:bodyPr/>
                    <a:lstStyle/>
                    <a:p>
                      <a:pPr marL="123825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激活函数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Sigmoid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976182511"/>
                  </a:ext>
                </a:extLst>
              </a:tr>
              <a:tr h="464179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>
                          <a:effectLst/>
                        </a:rPr>
                        <a:t>损失函数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</a:t>
                      </a:r>
                      <a:r>
                        <a:rPr lang="en-US" altLang="zh-CN" sz="1200" kern="100" dirty="0" err="1">
                          <a:effectLst/>
                        </a:rPr>
                        <a:t>rossEntropyLoss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829559945"/>
                  </a:ext>
                </a:extLst>
              </a:tr>
              <a:tr h="370324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激活函数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Sigmoid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154151085"/>
                  </a:ext>
                </a:extLst>
              </a:tr>
              <a:tr h="370324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epochs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381306661"/>
                  </a:ext>
                </a:extLst>
              </a:tr>
              <a:tr h="370324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batch_size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128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678796023"/>
                  </a:ext>
                </a:extLst>
              </a:tr>
              <a:tr h="373904">
                <a:tc>
                  <a:txBody>
                    <a:bodyPr/>
                    <a:lstStyle/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optimizer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Adam/SGD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270308878"/>
                  </a:ext>
                </a:extLst>
              </a:tr>
              <a:tr h="481130">
                <a:tc>
                  <a:txBody>
                    <a:bodyPr/>
                    <a:lstStyle/>
                    <a:p>
                      <a:pPr marL="45720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初始化方法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 err="1">
                          <a:effectLst/>
                        </a:rPr>
                        <a:t>Kaiming</a:t>
                      </a:r>
                      <a:r>
                        <a:rPr lang="zh-CN" altLang="en-US" sz="1100" kern="100" dirty="0">
                          <a:effectLst/>
                        </a:rPr>
                        <a:t>（正态分布）初始化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414458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41904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614EBAB-25A9-58EA-A190-BB51562BA3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3136" y="672215"/>
            <a:ext cx="6624037" cy="529923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8989DDC5-BE22-9AD4-F308-2A496DC595B8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9EEFB9-03C6-1CA9-9C0D-1BC08943D1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2118" y="672215"/>
            <a:ext cx="6624037" cy="52992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FF83B2D9-3735-22AF-288D-8232CAB586C0}"/>
              </a:ext>
            </a:extLst>
          </p:cNvPr>
          <p:cNvSpPr txBox="1"/>
          <p:nvPr/>
        </p:nvSpPr>
        <p:spPr>
          <a:xfrm>
            <a:off x="8775700" y="5554087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验证误差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25CCFD-E36A-D21B-6B18-6E1A5DF1FFA6}"/>
              </a:ext>
            </a:extLst>
          </p:cNvPr>
          <p:cNvSpPr txBox="1"/>
          <p:nvPr/>
        </p:nvSpPr>
        <p:spPr>
          <a:xfrm>
            <a:off x="1740821" y="6122020"/>
            <a:ext cx="725336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可以看出，基于三种环境的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</a:rPr>
              <a:t>Adam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算法得到的准确率基本上相同</a:t>
            </a:r>
            <a:r>
              <a:rPr lang="zh-CN" altLang="en-US" dirty="0">
                <a:ea typeface="+mn-ea"/>
                <a:cs typeface="+mn-ea"/>
              </a:rPr>
              <a:t>，在</a:t>
            </a:r>
            <a:r>
              <a:rPr lang="en-US" altLang="zh-CN" dirty="0">
                <a:ea typeface="+mn-ea"/>
                <a:cs typeface="+mn-ea"/>
              </a:rPr>
              <a:t>SGD</a:t>
            </a:r>
            <a:r>
              <a:rPr lang="zh-CN" altLang="en-US" dirty="0">
                <a:ea typeface="+mn-ea"/>
                <a:cs typeface="+mn-ea"/>
              </a:rPr>
              <a:t>中，</a:t>
            </a:r>
            <a:r>
              <a:rPr lang="en-US" altLang="zh-CN" dirty="0" err="1">
                <a:ea typeface="+mn-ea"/>
                <a:cs typeface="+mn-ea"/>
              </a:rPr>
              <a:t>cuda</a:t>
            </a:r>
            <a:r>
              <a:rPr lang="zh-CN" altLang="en-US" dirty="0">
                <a:ea typeface="+mn-ea"/>
                <a:cs typeface="+mn-ea"/>
              </a:rPr>
              <a:t>优于</a:t>
            </a:r>
            <a:r>
              <a:rPr lang="en-US" altLang="zh-CN" dirty="0" err="1">
                <a:ea typeface="+mn-ea"/>
                <a:cs typeface="+mn-ea"/>
              </a:rPr>
              <a:t>pytorch</a:t>
            </a:r>
            <a:r>
              <a:rPr lang="en-US" altLang="zh-CN" dirty="0">
                <a:ea typeface="+mn-ea"/>
                <a:cs typeface="+mn-ea"/>
              </a:rPr>
              <a:t> CPU</a:t>
            </a:r>
            <a:r>
              <a:rPr lang="zh-CN" altLang="en-US" dirty="0">
                <a:ea typeface="+mn-ea"/>
                <a:cs typeface="+mn-ea"/>
              </a:rPr>
              <a:t>优于基于</a:t>
            </a:r>
            <a:r>
              <a:rPr lang="en-US" altLang="zh-CN" dirty="0" err="1">
                <a:ea typeface="+mn-ea"/>
                <a:cs typeface="+mn-ea"/>
              </a:rPr>
              <a:t>numpy</a:t>
            </a:r>
            <a:r>
              <a:rPr lang="zh-CN" altLang="en-US" dirty="0">
                <a:ea typeface="+mn-ea"/>
                <a:cs typeface="+mn-ea"/>
              </a:rPr>
              <a:t>实现的。</a:t>
            </a:r>
          </a:p>
        </p:txBody>
      </p:sp>
    </p:spTree>
    <p:extLst>
      <p:ext uri="{BB962C8B-B14F-4D97-AF65-F5344CB8AC3E}">
        <p14:creationId xmlns:p14="http://schemas.microsoft.com/office/powerpoint/2010/main" val="868826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总结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989DDC5-BE22-9AD4-F308-2A496DC595B8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F25CCFD-E36A-D21B-6B18-6E1A5DF1FFA6}"/>
              </a:ext>
            </a:extLst>
          </p:cNvPr>
          <p:cNvSpPr txBox="1"/>
          <p:nvPr/>
        </p:nvSpPr>
        <p:spPr>
          <a:xfrm>
            <a:off x="9752415" y="3080009"/>
            <a:ext cx="2326630" cy="1497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</a:rPr>
              <a:t>Adam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算法速度快于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</a:rPr>
              <a:t>SGD</a:t>
            </a:r>
            <a:r>
              <a:rPr lang="zh-CN" altLang="en-US" dirty="0">
                <a:ea typeface="+mn-ea"/>
                <a:cs typeface="+mn-ea"/>
              </a:rPr>
              <a:t>， </a:t>
            </a:r>
            <a:r>
              <a:rPr lang="en-US" altLang="zh-CN" dirty="0" err="1">
                <a:solidFill>
                  <a:srgbClr val="FF0000"/>
                </a:solidFill>
                <a:ea typeface="+mn-ea"/>
                <a:cs typeface="+mn-ea"/>
              </a:rPr>
              <a:t>Pytorch</a:t>
            </a:r>
            <a:r>
              <a:rPr lang="en-US" altLang="zh-CN" dirty="0">
                <a:solidFill>
                  <a:srgbClr val="FF0000"/>
                </a:solidFill>
                <a:ea typeface="+mn-ea"/>
                <a:cs typeface="+mn-ea"/>
              </a:rPr>
              <a:t> GPU</a:t>
            </a:r>
            <a:r>
              <a:rPr lang="en-US" altLang="zh-CN" dirty="0">
                <a:ea typeface="+mn-ea"/>
                <a:cs typeface="+mn-ea"/>
              </a:rPr>
              <a:t>&gt;</a:t>
            </a:r>
            <a:r>
              <a:rPr lang="en-US" altLang="zh-CN" dirty="0" err="1">
                <a:ea typeface="+mn-ea"/>
                <a:cs typeface="+mn-ea"/>
              </a:rPr>
              <a:t>Pytorch</a:t>
            </a:r>
            <a:r>
              <a:rPr lang="en-US" altLang="zh-CN" dirty="0">
                <a:ea typeface="+mn-ea"/>
                <a:cs typeface="+mn-ea"/>
              </a:rPr>
              <a:t> CPU&gt;</a:t>
            </a:r>
            <a:r>
              <a:rPr lang="en-US" altLang="zh-CN" dirty="0" err="1">
                <a:ea typeface="+mn-ea"/>
                <a:cs typeface="+mn-ea"/>
              </a:rPr>
              <a:t>Numpy</a:t>
            </a:r>
            <a:r>
              <a:rPr lang="en-US" altLang="zh-CN" dirty="0">
                <a:ea typeface="+mn-ea"/>
                <a:cs typeface="+mn-ea"/>
              </a:rPr>
              <a:t> CPU</a:t>
            </a:r>
            <a:endParaRPr lang="zh-CN" altLang="en-US" dirty="0">
              <a:ea typeface="+mn-ea"/>
              <a:cs typeface="+mn-ea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C58BEC46-D610-19F6-9176-6AD60804C2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3" y="886555"/>
            <a:ext cx="942975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896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644944" y="137221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理论基础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950392" y="2320832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模型构建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216754" y="3269445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初始化参数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216754" y="4218058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学习率调整策略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950392" y="516667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总结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317501" y="2317394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98314" y="3266007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98314" y="4214621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544167" y="4260474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621974" y="4380762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317501" y="5163234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914952" y="1368782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903867" y="189543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48519" y="284405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86082" y="3792665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148519" y="568764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86082" y="473902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960434" y="1282784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42947" y="2227607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429359" y="3176760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429359" y="4121712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242947" y="5066611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322" y="3575314"/>
            <a:ext cx="5798382" cy="878840"/>
          </a:xfrm>
        </p:spPr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322" y="2695458"/>
            <a:ext cx="5798382" cy="878840"/>
          </a:xfrm>
        </p:spPr>
        <p:txBody>
          <a:bodyPr/>
          <a:lstStyle/>
          <a:p>
            <a:r>
              <a:rPr lang="zh-CN" altLang="en-US" dirty="0"/>
              <a:t>感谢各位的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理论基础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9F69E1-936F-B7A2-1AE6-03CFAEBA12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818B60-22BE-40BF-ADC5-A9BE47600F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24381B7-F576-F028-02D5-100A1E360C79}"/>
                  </a:ext>
                </a:extLst>
              </p:cNvPr>
              <p:cNvSpPr txBox="1"/>
              <p:nvPr/>
            </p:nvSpPr>
            <p:spPr>
              <a:xfrm>
                <a:off x="7624687" y="1570957"/>
                <a:ext cx="4518609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(....)+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−1)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)+</m:t>
                      </m:r>
                      <m:sSup>
                        <m:sSupPr>
                          <m:ctrlPr>
                            <a:rPr lang="zh-CN" altLang="zh-CN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sup>
                      </m:sSup>
                      <m:r>
                        <a:rPr lang="en-US" altLang="zh-CN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24381B7-F576-F028-02D5-100A1E36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87" y="1570957"/>
                <a:ext cx="4518609" cy="565476"/>
              </a:xfrm>
              <a:prstGeom prst="rect">
                <a:avLst/>
              </a:prstGeom>
              <a:blipFill>
                <a:blip r:embed="rId4"/>
                <a:stretch>
                  <a:fillRect l="-135" t="-3261" r="-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6" descr="MLP">
            <a:extLst>
              <a:ext uri="{FF2B5EF4-FFF2-40B4-BE49-F238E27FC236}">
                <a16:creationId xmlns:a16="http://schemas.microsoft.com/office/drawing/2014/main" id="{20E9379A-9DB5-CD4F-B10C-0503DC7EA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A082613-612B-1260-5CC5-CD07842A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35" y="1221496"/>
            <a:ext cx="7261242" cy="471980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8E5B5125-006E-8057-39C1-769D3E543DAA}"/>
              </a:ext>
            </a:extLst>
          </p:cNvPr>
          <p:cNvSpPr txBox="1"/>
          <p:nvPr/>
        </p:nvSpPr>
        <p:spPr>
          <a:xfrm>
            <a:off x="7578736" y="1096793"/>
            <a:ext cx="1636285" cy="3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前向传播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E7BC26-1F91-E619-76D3-02BD6A7DAD92}"/>
              </a:ext>
            </a:extLst>
          </p:cNvPr>
          <p:cNvSpPr txBox="1"/>
          <p:nvPr/>
        </p:nvSpPr>
        <p:spPr>
          <a:xfrm>
            <a:off x="7578736" y="2466453"/>
            <a:ext cx="1636285" cy="3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0EB1549-1EB3-BE7E-ACC2-49E3317BDB34}"/>
                  </a:ext>
                </a:extLst>
              </p:cNvPr>
              <p:cNvSpPr txBox="1"/>
              <p:nvPr/>
            </p:nvSpPr>
            <p:spPr>
              <a:xfrm>
                <a:off x="5676947" y="2964007"/>
                <a:ext cx="6094520" cy="78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0EB1549-1EB3-BE7E-ACC2-49E3317B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47" y="2964007"/>
                <a:ext cx="6094520" cy="787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5A23F12-928C-5849-5864-7F6C16DA8B60}"/>
                  </a:ext>
                </a:extLst>
              </p:cNvPr>
              <p:cNvSpPr txBox="1"/>
              <p:nvPr/>
            </p:nvSpPr>
            <p:spPr>
              <a:xfrm>
                <a:off x="5349618" y="3812010"/>
                <a:ext cx="6094520" cy="78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5A23F12-928C-5849-5864-7F6C16DA8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18" y="3812010"/>
                <a:ext cx="6094520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AEF953A-8EA4-EDC7-F9C9-5CB029921CF6}"/>
                  </a:ext>
                </a:extLst>
              </p:cNvPr>
              <p:cNvSpPr txBox="1"/>
              <p:nvPr/>
            </p:nvSpPr>
            <p:spPr>
              <a:xfrm>
                <a:off x="6708715" y="4747907"/>
                <a:ext cx="6094520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endChr m:val=",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zh-CN" alt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=1…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AEF953A-8EA4-EDC7-F9C9-5CB02992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15" y="4747907"/>
                <a:ext cx="6094520" cy="1340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模型构建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1B1EC7D7-6CC0-DE2C-C914-D698EB7A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85201"/>
              </p:ext>
            </p:extLst>
          </p:nvPr>
        </p:nvGraphicFramePr>
        <p:xfrm>
          <a:off x="2502639" y="1814774"/>
          <a:ext cx="6010702" cy="4665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194">
                  <a:extLst>
                    <a:ext uri="{9D8B030D-6E8A-4147-A177-3AD203B41FA5}">
                      <a16:colId xmlns:a16="http://schemas.microsoft.com/office/drawing/2014/main" val="3180742600"/>
                    </a:ext>
                  </a:extLst>
                </a:gridCol>
                <a:gridCol w="3312508">
                  <a:extLst>
                    <a:ext uri="{9D8B030D-6E8A-4147-A177-3AD203B41FA5}">
                      <a16:colId xmlns:a16="http://schemas.microsoft.com/office/drawing/2014/main" val="3811134702"/>
                    </a:ext>
                  </a:extLst>
                </a:gridCol>
              </a:tblGrid>
              <a:tr h="370453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参数值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07322505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网络结构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[784,64,10]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632382007"/>
                  </a:ext>
                </a:extLst>
              </a:tr>
              <a:tr h="565388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学习率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0.001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9768498"/>
                  </a:ext>
                </a:extLst>
              </a:tr>
              <a:tr h="503146">
                <a:tc>
                  <a:txBody>
                    <a:bodyPr/>
                    <a:lstStyle/>
                    <a:p>
                      <a:pPr marL="123825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初始化方法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0</a:t>
                      </a:r>
                      <a:r>
                        <a:rPr lang="zh-CN" altLang="en-US" sz="1100" kern="100" dirty="0">
                          <a:effectLst/>
                        </a:rPr>
                        <a:t>值初始化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269423654"/>
                  </a:ext>
                </a:extLst>
              </a:tr>
              <a:tr h="503146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激活函数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Sigmoid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513216649"/>
                  </a:ext>
                </a:extLst>
              </a:tr>
              <a:tr h="714933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损失函数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</a:t>
                      </a:r>
                      <a:r>
                        <a:rPr lang="en-US" altLang="zh-CN" sz="1200" kern="100" dirty="0" err="1">
                          <a:effectLst/>
                        </a:rPr>
                        <a:t>rossEntropyLoss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660686231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激活函数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sigmoid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990368201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epochs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37173228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batch_size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128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331307871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optimizer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SGD/Adam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888144978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8F3D688A-3FED-AD6B-FCF3-C7FAB80B9D7E}"/>
              </a:ext>
            </a:extLst>
          </p:cNvPr>
          <p:cNvSpPr txBox="1"/>
          <p:nvPr/>
        </p:nvSpPr>
        <p:spPr>
          <a:xfrm>
            <a:off x="2398374" y="1039206"/>
            <a:ext cx="655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设置如下参数，分别使用</a:t>
            </a:r>
            <a:r>
              <a:rPr lang="en-US" altLang="zh-CN" dirty="0" err="1"/>
              <a:t>pytorch</a:t>
            </a:r>
            <a:r>
              <a:rPr lang="zh-CN" altLang="en-US" dirty="0"/>
              <a:t>框架和自己实现的神经网络进行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的训练。</a:t>
            </a:r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31E41-0ED2-A7C7-37C7-E27B37EC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937" y="749542"/>
            <a:ext cx="6104933" cy="4873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11BE3-D763-AD67-F187-FB36E602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920" y="749542"/>
            <a:ext cx="6079980" cy="48731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45BC83-16B1-C29F-20A7-3FB7277B7945}"/>
              </a:ext>
            </a:extLst>
          </p:cNvPr>
          <p:cNvSpPr txBox="1"/>
          <p:nvPr/>
        </p:nvSpPr>
        <p:spPr>
          <a:xfrm>
            <a:off x="2183042" y="5559157"/>
            <a:ext cx="11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准确率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5EADA-9F67-1D76-8033-FD4C01DD738F}"/>
              </a:ext>
            </a:extLst>
          </p:cNvPr>
          <p:cNvSpPr txBox="1"/>
          <p:nvPr/>
        </p:nvSpPr>
        <p:spPr>
          <a:xfrm>
            <a:off x="8287975" y="5559157"/>
            <a:ext cx="11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训练误差</a:t>
            </a:r>
          </a:p>
        </p:txBody>
      </p:sp>
    </p:spTree>
    <p:extLst>
      <p:ext uri="{BB962C8B-B14F-4D97-AF65-F5344CB8AC3E}">
        <p14:creationId xmlns:p14="http://schemas.microsoft.com/office/powerpoint/2010/main" val="34132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5EADA-9F67-1D76-8033-FD4C01DD738F}"/>
              </a:ext>
            </a:extLst>
          </p:cNvPr>
          <p:cNvSpPr txBox="1"/>
          <p:nvPr/>
        </p:nvSpPr>
        <p:spPr>
          <a:xfrm>
            <a:off x="1483263" y="1373866"/>
            <a:ext cx="787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后面将以自己基于</a:t>
            </a:r>
            <a:r>
              <a:rPr lang="en-US" altLang="zh-CN" dirty="0" err="1"/>
              <a:t>numpy</a:t>
            </a:r>
            <a:r>
              <a:rPr lang="zh-CN" altLang="en-US" dirty="0"/>
              <a:t>实现的</a:t>
            </a:r>
            <a:r>
              <a:rPr lang="en-US" altLang="zh-CN" dirty="0"/>
              <a:t>Adam</a:t>
            </a:r>
            <a:r>
              <a:rPr lang="zh-CN" altLang="en-US" dirty="0"/>
              <a:t>优化算法基础进行研究参数初始化，学习率设置等因素对于神经网络训练的影响。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6F3D5F0-F24A-7869-BE14-7D1EBC2D1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99038"/>
              </p:ext>
            </p:extLst>
          </p:nvPr>
        </p:nvGraphicFramePr>
        <p:xfrm>
          <a:off x="2383841" y="2244237"/>
          <a:ext cx="6072790" cy="3767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6065">
                  <a:extLst>
                    <a:ext uri="{9D8B030D-6E8A-4147-A177-3AD203B41FA5}">
                      <a16:colId xmlns:a16="http://schemas.microsoft.com/office/drawing/2014/main" val="4202508970"/>
                    </a:ext>
                  </a:extLst>
                </a:gridCol>
                <a:gridCol w="3346725">
                  <a:extLst>
                    <a:ext uri="{9D8B030D-6E8A-4147-A177-3AD203B41FA5}">
                      <a16:colId xmlns:a16="http://schemas.microsoft.com/office/drawing/2014/main" val="1992708697"/>
                    </a:ext>
                  </a:extLst>
                </a:gridCol>
              </a:tblGrid>
              <a:tr h="369731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参数值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7263157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网络结构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[784,64,32,10]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301879359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学习率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0.0001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6226006"/>
                  </a:ext>
                </a:extLst>
              </a:tr>
              <a:tr h="482477">
                <a:tc>
                  <a:txBody>
                    <a:bodyPr/>
                    <a:lstStyle/>
                    <a:p>
                      <a:pPr marL="123825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激活函数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Sigmoid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976182511"/>
                  </a:ext>
                </a:extLst>
              </a:tr>
              <a:tr h="50159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>
                          <a:effectLst/>
                        </a:rPr>
                        <a:t>损失函数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</a:t>
                      </a:r>
                      <a:r>
                        <a:rPr lang="en-US" altLang="zh-CN" sz="1200" kern="100" dirty="0" err="1">
                          <a:effectLst/>
                        </a:rPr>
                        <a:t>rossEntropyLoss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829559945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激活函数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sigmoid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154151085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epochs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500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381306661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batch_size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128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678796023"/>
                  </a:ext>
                </a:extLst>
              </a:tr>
              <a:tr h="404045">
                <a:tc>
                  <a:txBody>
                    <a:bodyPr/>
                    <a:lstStyle/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optimizer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Adam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270308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34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1100</TotalTime>
  <Words>652</Words>
  <Application>Microsoft Office PowerPoint</Application>
  <PresentationFormat>宽屏</PresentationFormat>
  <Paragraphs>176</Paragraphs>
  <Slides>20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1" baseType="lpstr">
      <vt:lpstr>等线</vt:lpstr>
      <vt:lpstr>Microsoft YaHei</vt:lpstr>
      <vt:lpstr>Microsoft YaHei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力</cp:lastModifiedBy>
  <cp:revision>58</cp:revision>
  <dcterms:created xsi:type="dcterms:W3CDTF">2019-03-11T14:11:26Z</dcterms:created>
  <dcterms:modified xsi:type="dcterms:W3CDTF">2022-10-31T14:24:35Z</dcterms:modified>
</cp:coreProperties>
</file>